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97"/>
  </p:notesMasterIdLst>
  <p:handoutMasterIdLst>
    <p:handoutMasterId r:id="rId98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340" r:id="rId32"/>
    <p:sldId id="341" r:id="rId33"/>
    <p:sldId id="272" r:id="rId34"/>
    <p:sldId id="342" r:id="rId35"/>
    <p:sldId id="331" r:id="rId36"/>
    <p:sldId id="332" r:id="rId37"/>
    <p:sldId id="273" r:id="rId38"/>
    <p:sldId id="307" r:id="rId39"/>
    <p:sldId id="295" r:id="rId40"/>
    <p:sldId id="296" r:id="rId41"/>
    <p:sldId id="310" r:id="rId42"/>
    <p:sldId id="282" r:id="rId43"/>
    <p:sldId id="333" r:id="rId44"/>
    <p:sldId id="292" r:id="rId45"/>
    <p:sldId id="326" r:id="rId46"/>
    <p:sldId id="346" r:id="rId47"/>
    <p:sldId id="344" r:id="rId48"/>
    <p:sldId id="345" r:id="rId49"/>
    <p:sldId id="349" r:id="rId50"/>
    <p:sldId id="293" r:id="rId51"/>
    <p:sldId id="347" r:id="rId52"/>
    <p:sldId id="348" r:id="rId53"/>
    <p:sldId id="334" r:id="rId54"/>
    <p:sldId id="335" r:id="rId55"/>
    <p:sldId id="336" r:id="rId56"/>
    <p:sldId id="337" r:id="rId57"/>
    <p:sldId id="339" r:id="rId58"/>
    <p:sldId id="338" r:id="rId59"/>
    <p:sldId id="352" r:id="rId60"/>
    <p:sldId id="354" r:id="rId61"/>
    <p:sldId id="304" r:id="rId62"/>
    <p:sldId id="355" r:id="rId63"/>
    <p:sldId id="356" r:id="rId64"/>
    <p:sldId id="357" r:id="rId65"/>
    <p:sldId id="359" r:id="rId66"/>
    <p:sldId id="360" r:id="rId67"/>
    <p:sldId id="361" r:id="rId68"/>
    <p:sldId id="362" r:id="rId69"/>
    <p:sldId id="363" r:id="rId70"/>
    <p:sldId id="373" r:id="rId71"/>
    <p:sldId id="374" r:id="rId72"/>
    <p:sldId id="365" r:id="rId73"/>
    <p:sldId id="375" r:id="rId74"/>
    <p:sldId id="366" r:id="rId75"/>
    <p:sldId id="367" r:id="rId76"/>
    <p:sldId id="314" r:id="rId77"/>
    <p:sldId id="369" r:id="rId78"/>
    <p:sldId id="372" r:id="rId79"/>
    <p:sldId id="376" r:id="rId80"/>
    <p:sldId id="377" r:id="rId81"/>
    <p:sldId id="353" r:id="rId82"/>
    <p:sldId id="316" r:id="rId83"/>
    <p:sldId id="364" r:id="rId84"/>
    <p:sldId id="350" r:id="rId85"/>
    <p:sldId id="371" r:id="rId86"/>
    <p:sldId id="306" r:id="rId87"/>
    <p:sldId id="358" r:id="rId88"/>
    <p:sldId id="329" r:id="rId89"/>
    <p:sldId id="305" r:id="rId90"/>
    <p:sldId id="275" r:id="rId91"/>
    <p:sldId id="289" r:id="rId92"/>
    <p:sldId id="290" r:id="rId93"/>
    <p:sldId id="291" r:id="rId94"/>
    <p:sldId id="285" r:id="rId95"/>
    <p:sldId id="263" r:id="rId96"/>
  </p:sldIdLst>
  <p:sldSz cx="12192000" cy="6858000"/>
  <p:notesSz cx="6858000" cy="9144000"/>
  <p:embeddedFontLst>
    <p:embeddedFont>
      <p:font typeface="Calibri" panose="020F0502020204030204" pitchFamily="34" charset="0"/>
      <p:regular r:id="rId99"/>
      <p:bold r:id="rId100"/>
      <p:italic r:id="rId101"/>
      <p:boldItalic r:id="rId102"/>
    </p:embeddedFont>
    <p:embeddedFont>
      <p:font typeface="Century Gothic" panose="020B0502020202020204" pitchFamily="34" charset="0"/>
      <p:regular r:id="rId103"/>
      <p:bold r:id="rId104"/>
      <p:italic r:id="rId105"/>
      <p:boldItalic r:id="rId106"/>
    </p:embeddedFont>
    <p:embeddedFont>
      <p:font typeface="Galano Grotesque Light" pitchFamily="2" charset="77"/>
      <p:regular r:id="rId107"/>
    </p:embeddedFont>
    <p:embeddedFont>
      <p:font typeface="Galano Grotesque Medium" pitchFamily="2" charset="77"/>
      <p:regular r:id="rId108"/>
    </p:embeddedFont>
    <p:embeddedFont>
      <p:font typeface="Montserrat Light" pitchFamily="2" charset="77"/>
      <p:regular r:id="rId109"/>
      <p:italic r:id="rId1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340"/>
            <p14:sldId id="341"/>
            <p14:sldId id="272"/>
            <p14:sldId id="342"/>
            <p14:sldId id="331"/>
            <p14:sldId id="332"/>
            <p14:sldId id="273"/>
            <p14:sldId id="307"/>
            <p14:sldId id="295"/>
            <p14:sldId id="296"/>
            <p14:sldId id="310"/>
            <p14:sldId id="282"/>
            <p14:sldId id="333"/>
            <p14:sldId id="292"/>
            <p14:sldId id="326"/>
            <p14:sldId id="346"/>
            <p14:sldId id="344"/>
            <p14:sldId id="345"/>
            <p14:sldId id="349"/>
            <p14:sldId id="293"/>
            <p14:sldId id="347"/>
            <p14:sldId id="348"/>
            <p14:sldId id="334"/>
            <p14:sldId id="335"/>
            <p14:sldId id="336"/>
            <p14:sldId id="337"/>
            <p14:sldId id="339"/>
            <p14:sldId id="338"/>
            <p14:sldId id="352"/>
            <p14:sldId id="354"/>
            <p14:sldId id="304"/>
            <p14:sldId id="355"/>
            <p14:sldId id="356"/>
            <p14:sldId id="357"/>
            <p14:sldId id="359"/>
            <p14:sldId id="360"/>
            <p14:sldId id="361"/>
            <p14:sldId id="362"/>
            <p14:sldId id="363"/>
            <p14:sldId id="373"/>
            <p14:sldId id="374"/>
            <p14:sldId id="365"/>
            <p14:sldId id="375"/>
            <p14:sldId id="366"/>
            <p14:sldId id="367"/>
            <p14:sldId id="314"/>
            <p14:sldId id="369"/>
            <p14:sldId id="372"/>
            <p14:sldId id="376"/>
            <p14:sldId id="377"/>
            <p14:sldId id="353"/>
            <p14:sldId id="316"/>
            <p14:sldId id="364"/>
            <p14:sldId id="350"/>
            <p14:sldId id="371"/>
            <p14:sldId id="306"/>
            <p14:sldId id="358"/>
            <p14:sldId id="329"/>
            <p14:sldId id="305"/>
            <p14:sldId id="275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575757"/>
    <a:srgbClr val="61A83F"/>
    <a:srgbClr val="283583"/>
    <a:srgbClr val="43A83F"/>
    <a:srgbClr val="60A73E"/>
    <a:srgbClr val="FFFD78"/>
    <a:srgbClr val="558ADF"/>
    <a:srgbClr val="283483"/>
    <a:srgbClr val="4974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2" autoAdjust="0"/>
    <p:restoredTop sz="81920" autoAdjust="0"/>
  </p:normalViewPr>
  <p:slideViewPr>
    <p:cSldViewPr snapToGrid="0">
      <p:cViewPr varScale="1">
        <p:scale>
          <a:sx n="86" d="100"/>
          <a:sy n="86" d="100"/>
        </p:scale>
        <p:origin x="16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font" Target="fonts/font9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4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8.fntdata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11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notesMaster" Target="notesMasters/notesMaster1.xml"/><Relationship Id="rId104" Type="http://schemas.openxmlformats.org/officeDocument/2006/relationships/font" Target="fonts/font6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2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1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15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642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225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3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46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533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  <a:r>
              <a:rPr lang="en-US" dirty="0"/>
              <a:t> 5 repo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7771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4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chemeClr val="bg2"/>
                </a:solidFill>
              </a:rPr>
              <a:t>Punkt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dla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najszybszego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zespołu</a:t>
            </a:r>
            <a:r>
              <a:rPr lang="en-US" sz="1200" dirty="0">
                <a:solidFill>
                  <a:schemeClr val="bg2"/>
                </a:solidFill>
              </a:rPr>
              <a:t>.</a:t>
            </a:r>
            <a:endParaRPr lang="pl-PL" sz="1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518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9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0586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4289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777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8501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4993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2842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666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6301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734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8265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1842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9593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6473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7373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400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3374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7479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017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278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02061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0876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9855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4850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2667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0005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67028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Relationship Id="rId14" Type="http://schemas.openxmlformats.org/officeDocument/2006/relationships/image" Target="../media/image68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itignore.io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Pisarek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3419677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4988312"/>
            <a:ext cx="10667927" cy="1391019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097E5-75D4-9045-892A-385062987F50}"/>
              </a:ext>
            </a:extLst>
          </p:cNvPr>
          <p:cNvSpPr/>
          <p:nvPr/>
        </p:nvSpPr>
        <p:spPr>
          <a:xfrm>
            <a:off x="288685" y="3415980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47" name="Picture 46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12D4DA18-DE55-5F4A-A407-445DFEC0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5" y="3391444"/>
            <a:ext cx="448873" cy="44887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321E043-20FD-BB4C-8CB6-2D460BC60F67}"/>
              </a:ext>
            </a:extLst>
          </p:cNvPr>
          <p:cNvSpPr/>
          <p:nvPr/>
        </p:nvSpPr>
        <p:spPr>
          <a:xfrm>
            <a:off x="289447" y="4988264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B779D9C-2C6E-A247-A5F9-16CCF816F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8" y="4961544"/>
            <a:ext cx="448871" cy="44887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02EFEF-7E5D-9742-A31F-430C41AE6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1848899"/>
            <a:ext cx="448871" cy="44887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ED5C82-57ED-CD44-AA32-B28D32C41EB9}"/>
              </a:ext>
            </a:extLst>
          </p:cNvPr>
          <p:cNvSpPr/>
          <p:nvPr/>
        </p:nvSpPr>
        <p:spPr>
          <a:xfrm>
            <a:off x="301554" y="1850116"/>
            <a:ext cx="10629403" cy="1391019"/>
          </a:xfrm>
          <a:prstGeom prst="rect">
            <a:avLst/>
          </a:prstGeom>
          <a:noFill/>
          <a:ln w="57150">
            <a:solidFill>
              <a:srgbClr val="56575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A054B3-6F03-8141-83FC-744D2CD69FDB}"/>
              </a:ext>
            </a:extLst>
          </p:cNvPr>
          <p:cNvSpPr/>
          <p:nvPr/>
        </p:nvSpPr>
        <p:spPr>
          <a:xfrm>
            <a:off x="301893" y="1850068"/>
            <a:ext cx="3046218" cy="447702"/>
          </a:xfrm>
          <a:prstGeom prst="rect">
            <a:avLst/>
          </a:prstGeom>
          <a:noFill/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565756"/>
                </a:solidFill>
              </a:rPr>
              <a:t>       Zmiany kogoś innego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A010CC-656F-5C49-B918-86016C606D94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4722055" y="4115186"/>
            <a:ext cx="2154804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D308906-6642-9E41-BA25-5F741782F8B8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7325732" y="4115186"/>
            <a:ext cx="2515626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4273180" y="5459385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0F920C-BF7A-E44F-9D18-33A2408FEA22}"/>
              </a:ext>
            </a:extLst>
          </p:cNvPr>
          <p:cNvSpPr/>
          <p:nvPr/>
        </p:nvSpPr>
        <p:spPr>
          <a:xfrm>
            <a:off x="4273181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12F0308-80EE-484F-A057-08C1DFAFE960}"/>
              </a:ext>
            </a:extLst>
          </p:cNvPr>
          <p:cNvSpPr/>
          <p:nvPr/>
        </p:nvSpPr>
        <p:spPr>
          <a:xfrm>
            <a:off x="6876859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BB23AD5-EB13-6A40-B361-16621F892A54}"/>
              </a:ext>
            </a:extLst>
          </p:cNvPr>
          <p:cNvCxnSpPr>
            <a:cxnSpLocks/>
            <a:stCxn id="54" idx="4"/>
            <a:endCxn id="73" idx="0"/>
          </p:cNvCxnSpPr>
          <p:nvPr/>
        </p:nvCxnSpPr>
        <p:spPr>
          <a:xfrm flipH="1">
            <a:off x="4497617" y="4339623"/>
            <a:ext cx="2" cy="1119762"/>
          </a:xfrm>
          <a:prstGeom prst="straightConnector1">
            <a:avLst/>
          </a:prstGeom>
          <a:ln w="50800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3A304FC-CE72-5041-B257-E0434887D8FC}"/>
              </a:ext>
            </a:extLst>
          </p:cNvPr>
          <p:cNvCxnSpPr>
            <a:cxnSpLocks/>
            <a:stCxn id="54" idx="0"/>
            <a:endCxn id="39" idx="4"/>
          </p:cNvCxnSpPr>
          <p:nvPr/>
        </p:nvCxnSpPr>
        <p:spPr>
          <a:xfrm flipH="1" flipV="1">
            <a:off x="4497618" y="2770062"/>
            <a:ext cx="1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34D8705-C2F0-A543-B5AB-5316C910DDE0}"/>
              </a:ext>
            </a:extLst>
          </p:cNvPr>
          <p:cNvCxnSpPr>
            <a:cxnSpLocks/>
            <a:stCxn id="39" idx="6"/>
            <a:endCxn id="163" idx="2"/>
          </p:cNvCxnSpPr>
          <p:nvPr/>
        </p:nvCxnSpPr>
        <p:spPr>
          <a:xfrm>
            <a:off x="4722054" y="2545626"/>
            <a:ext cx="2154805" cy="0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9403EE9-05D9-414F-A3B8-6BAAD4A6D0A5}"/>
              </a:ext>
            </a:extLst>
          </p:cNvPr>
          <p:cNvCxnSpPr>
            <a:cxnSpLocks/>
            <a:stCxn id="163" idx="4"/>
            <a:endCxn id="55" idx="0"/>
          </p:cNvCxnSpPr>
          <p:nvPr/>
        </p:nvCxnSpPr>
        <p:spPr>
          <a:xfrm>
            <a:off x="7101296" y="2770062"/>
            <a:ext cx="0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25B36194-4272-1C43-8B47-570EB01C257D}"/>
              </a:ext>
            </a:extLst>
          </p:cNvPr>
          <p:cNvSpPr/>
          <p:nvPr/>
        </p:nvSpPr>
        <p:spPr>
          <a:xfrm>
            <a:off x="9512740" y="545938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7955945-5422-1440-BFDC-59241B4ECD67}"/>
              </a:ext>
            </a:extLst>
          </p:cNvPr>
          <p:cNvCxnSpPr>
            <a:cxnSpLocks/>
            <a:stCxn id="73" idx="6"/>
            <a:endCxn id="180" idx="2"/>
          </p:cNvCxnSpPr>
          <p:nvPr/>
        </p:nvCxnSpPr>
        <p:spPr>
          <a:xfrm flipV="1">
            <a:off x="4722053" y="5683821"/>
            <a:ext cx="4790687" cy="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4C21FDE-23FF-C34E-B1CF-98D6C2DB9266}"/>
              </a:ext>
            </a:extLst>
          </p:cNvPr>
          <p:cNvCxnSpPr>
            <a:cxnSpLocks/>
            <a:stCxn id="180" idx="0"/>
            <a:endCxn id="80" idx="4"/>
          </p:cNvCxnSpPr>
          <p:nvPr/>
        </p:nvCxnSpPr>
        <p:spPr>
          <a:xfrm flipV="1">
            <a:off x="9737177" y="4339623"/>
            <a:ext cx="1" cy="111976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73182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512741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489F5A-84B5-A743-BAB8-73FDCEB8EBF2}"/>
              </a:ext>
            </a:extLst>
          </p:cNvPr>
          <p:cNvSpPr/>
          <p:nvPr/>
        </p:nvSpPr>
        <p:spPr>
          <a:xfrm>
            <a:off x="6876859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5377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Url</a:t>
            </a:r>
            <a:r>
              <a:rPr lang="en-US" sz="2000" dirty="0"/>
              <a:t> </a:t>
            </a:r>
            <a:r>
              <a:rPr lang="en-US" sz="2000" dirty="0" err="1"/>
              <a:t>znajdziemy</a:t>
            </a:r>
            <a:r>
              <a:rPr lang="en-US" sz="2000" dirty="0"/>
              <a:t> w </a:t>
            </a:r>
            <a:r>
              <a:rPr lang="en-US" sz="2000" dirty="0" err="1"/>
              <a:t>GitLabie</a:t>
            </a:r>
            <a:r>
              <a:rPr lang="en-US" sz="2000" dirty="0"/>
              <a:t> pod </a:t>
            </a:r>
            <a:r>
              <a:rPr lang="en-US" sz="2000" dirty="0" err="1"/>
              <a:t>przyciskiem</a:t>
            </a:r>
            <a:r>
              <a:rPr lang="en-US" sz="2000" dirty="0"/>
              <a:t> Clone.</a:t>
            </a: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0BB9-EC0A-439E-9A20-4BB6424E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866611"/>
            <a:ext cx="9448800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5D086-782F-48F9-9235-BC1D3AE5C4D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tworzy lokalne repozytorium i kopiuje do niego dane z istniejącego zdalnego repozytorium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5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49" y="1734342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GitLabGr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</a:t>
            </a:r>
            <a:r>
              <a:rPr lang="en-US" sz="2000" dirty="0" err="1">
                <a:solidFill>
                  <a:schemeClr val="bg2"/>
                </a:solidFill>
              </a:rPr>
              <a:t>GitClass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Porównaj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sklonowanego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, ze </a:t>
            </a:r>
            <a:r>
              <a:rPr lang="en-US" sz="2000" dirty="0" err="1">
                <a:solidFill>
                  <a:schemeClr val="bg2"/>
                </a:solidFill>
              </a:rPr>
              <a:t>zdalnym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/intro/Lab2/Gr_[nr]/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echo “” &gt;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PS.1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 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cofnąć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móc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ją</a:t>
            </a:r>
            <a:r>
              <a:rPr lang="en-US" sz="2000" dirty="0">
                <a:solidFill>
                  <a:schemeClr val="bg2"/>
                </a:solidFill>
              </a:rPr>
              <a:t> do staging area (</a:t>
            </a:r>
            <a:r>
              <a:rPr lang="en-US" sz="2000" dirty="0" err="1">
                <a:solidFill>
                  <a:schemeClr val="bg2"/>
                </a:solidFill>
              </a:rPr>
              <a:t>polecenie</a:t>
            </a:r>
            <a:r>
              <a:rPr lang="en-US" sz="2000" dirty="0">
                <a:solidFill>
                  <a:schemeClr val="bg2"/>
                </a:solidFill>
              </a:rPr>
              <a:t>: cd ..)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pl-PL" sz="2000" dirty="0">
                <a:solidFill>
                  <a:schemeClr val="bg2"/>
                </a:solidFill>
              </a:rPr>
              <a:t>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142586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en-US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..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cofnięcie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lokalizacje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konsoli</a:t>
            </a:r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diff </a:t>
            </a:r>
            <a:r>
              <a:rPr lang="en-US" sz="2000" b="1" dirty="0">
                <a:solidFill>
                  <a:schemeClr val="lt1"/>
                </a:solidFill>
              </a:rPr>
              <a:t>--staged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&lt;“message”&gt;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561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3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pl-PL" sz="2000" i="1" dirty="0"/>
              <a:t>feature</a:t>
            </a:r>
            <a:r>
              <a:rPr lang="en-US" sz="2000" i="1" dirty="0"/>
              <a:t>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miesiąc urodzenia do nazwy pliku</a:t>
            </a:r>
            <a:r>
              <a:rPr lang="en-US" sz="2000" dirty="0">
                <a:solidFill>
                  <a:schemeClr val="bg2"/>
                </a:solidFill>
              </a:rPr>
              <a:t> (np. Julia_luty.txt)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git add)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(git status)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143114"/>
            <a:ext cx="10045565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en-US" sz="1600" b="1" dirty="0">
                <a:solidFill>
                  <a:schemeClr val="lt1"/>
                </a:solidFill>
              </a:rPr>
              <a:t>mv &lt;</a:t>
            </a:r>
            <a:r>
              <a:rPr lang="en-US" sz="1600" b="1" dirty="0" err="1">
                <a:solidFill>
                  <a:schemeClr val="lt1"/>
                </a:solidFill>
              </a:rPr>
              <a:t>old_file_name</a:t>
            </a:r>
            <a:r>
              <a:rPr lang="en-US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new_file_name</a:t>
            </a:r>
            <a:r>
              <a:rPr lang="en-US" sz="1600" b="1" dirty="0">
                <a:solidFill>
                  <a:schemeClr val="lt1"/>
                </a:solidFill>
              </a:rPr>
              <a:t>&gt;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zmiana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nazwy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add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 --</a:t>
            </a:r>
            <a:r>
              <a:rPr lang="pl-PL" sz="1600" b="1" dirty="0" err="1">
                <a:solidFill>
                  <a:schemeClr val="lt1"/>
                </a:solidFill>
              </a:rPr>
              <a:t>graph</a:t>
            </a:r>
            <a:r>
              <a:rPr lang="pl-PL" sz="1600" b="1" dirty="0">
                <a:solidFill>
                  <a:schemeClr val="lt1"/>
                </a:solidFill>
              </a:rPr>
              <a:t> --</a:t>
            </a:r>
            <a:r>
              <a:rPr lang="pl-PL" sz="1600" b="1" dirty="0" err="1">
                <a:solidFill>
                  <a:schemeClr val="lt1"/>
                </a:solidFill>
              </a:rPr>
              <a:t>oneline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1503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pobranie śledzonego </a:t>
            </a:r>
            <a:r>
              <a:rPr lang="pl-PL" sz="1800" dirty="0" err="1"/>
              <a:t>brancha</a:t>
            </a:r>
            <a:r>
              <a:rPr lang="pl-PL" sz="1800" dirty="0"/>
              <a:t> ze zdalnego repozytorium i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pobranie podanego </a:t>
            </a:r>
            <a:r>
              <a:rPr lang="pl-PL" sz="1800" dirty="0" err="1"/>
              <a:t>brancha</a:t>
            </a:r>
            <a:r>
              <a:rPr lang="pl-PL" sz="1800" dirty="0"/>
              <a:t> i repozytorium oraz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4446137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76" y="2514601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54094" y="1901453"/>
            <a:ext cx="100392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branchu</a:t>
            </a:r>
            <a:r>
              <a:rPr lang="en-US" sz="2000" dirty="0">
                <a:solidFill>
                  <a:schemeClr val="bg2"/>
                </a:solidFill>
              </a:rPr>
              <a:t> master,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niego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Zmerguj branch </a:t>
            </a:r>
            <a:r>
              <a:rPr lang="pl-PL" sz="2000" dirty="0"/>
              <a:t>feature</a:t>
            </a:r>
            <a:r>
              <a:rPr lang="en-US" sz="2000" dirty="0"/>
              <a:t>_[</a:t>
            </a:r>
            <a:r>
              <a:rPr lang="en-US" sz="2000" dirty="0" err="1"/>
              <a:t>imie</a:t>
            </a:r>
            <a:r>
              <a:rPr lang="en-US" sz="2000" dirty="0"/>
              <a:t>]</a:t>
            </a:r>
            <a:r>
              <a:rPr lang="pl-PL" sz="2000" dirty="0">
                <a:solidFill>
                  <a:schemeClr val="bg2"/>
                </a:solidFill>
              </a:rPr>
              <a:t> z branchem </a:t>
            </a:r>
            <a:r>
              <a:rPr lang="pl-PL" sz="2000" dirty="0"/>
              <a:t>master</a:t>
            </a:r>
            <a:r>
              <a:rPr lang="en-US" sz="2000" dirty="0"/>
              <a:t> </a:t>
            </a:r>
            <a:endParaRPr lang="pl-PL" sz="2000" dirty="0"/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Wykonaj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r>
              <a:rPr lang="pl-PL" sz="2000" dirty="0">
                <a:solidFill>
                  <a:schemeClr val="bg2"/>
                </a:solidFill>
              </a:rPr>
              <a:t> do zdalnego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GitLab oraz lokalnego 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 </a:t>
            </a:r>
            <a:endParaRPr lang="pl-P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754094" y="4843469"/>
            <a:ext cx="1028624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en-US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</a:t>
            </a:r>
            <a:r>
              <a:rPr lang="en-US" sz="1600" b="1" dirty="0">
                <a:solidFill>
                  <a:schemeClr val="lt1"/>
                </a:solidFill>
              </a:rPr>
              <a:t>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merge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scalanie danego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masterem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push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remote_repository_name</a:t>
            </a:r>
            <a:r>
              <a:rPr lang="pl-PL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690267" y="3923918"/>
            <a:ext cx="514977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</p:cNvCxnSpPr>
          <p:nvPr/>
        </p:nvCxnSpPr>
        <p:spPr>
          <a:xfrm>
            <a:off x="3338704" y="2272314"/>
            <a:ext cx="745401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</p:cNvCxnSpPr>
          <p:nvPr/>
        </p:nvCxnSpPr>
        <p:spPr>
          <a:xfrm flipH="1">
            <a:off x="4462701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</p:cNvCxnSpPr>
          <p:nvPr/>
        </p:nvCxnSpPr>
        <p:spPr>
          <a:xfrm>
            <a:off x="4459948" y="2496751"/>
            <a:ext cx="11764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827328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064889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1394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41394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824228"/>
            <a:ext cx="1220166" cy="410540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41394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9840038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>
            <a:off x="4690267" y="6169681"/>
            <a:ext cx="5149771" cy="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6263034" y="5938047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9840038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10064474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9336234" y="4827328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840038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</p:cNvCxnSpPr>
          <p:nvPr/>
        </p:nvCxnSpPr>
        <p:spPr>
          <a:xfrm flipV="1">
            <a:off x="10064474" y="2496751"/>
            <a:ext cx="0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9454391" y="2822073"/>
            <a:ext cx="1220166" cy="414851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0A5E3E-AEEA-1C4A-AACA-966D2C9A7F4E}"/>
              </a:ext>
            </a:extLst>
          </p:cNvPr>
          <p:cNvSpPr/>
          <p:nvPr/>
        </p:nvSpPr>
        <p:spPr>
          <a:xfrm>
            <a:off x="289107" y="1569921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34" name="Picture 3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9BEE9B27-4590-6C41-A808-2C342402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6" y="1560357"/>
            <a:ext cx="448873" cy="4488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CA2677F-8C89-9947-971C-01341C8A2972}"/>
              </a:ext>
            </a:extLst>
          </p:cNvPr>
          <p:cNvSpPr/>
          <p:nvPr/>
        </p:nvSpPr>
        <p:spPr>
          <a:xfrm>
            <a:off x="289107" y="3136611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91BA921D-B053-FB4A-BCBD-E82719F3C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8" y="3109891"/>
            <a:ext cx="448871" cy="448871"/>
          </a:xfrm>
          <a:prstGeom prst="rect">
            <a:avLst/>
          </a:prstGeom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6B834685-0783-BC4A-9761-F9FC6CB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6211B8-8D32-6347-9F7C-81C34AF81EB1}"/>
              </a:ext>
            </a:extLst>
          </p:cNvPr>
          <p:cNvSpPr/>
          <p:nvPr/>
        </p:nvSpPr>
        <p:spPr>
          <a:xfrm>
            <a:off x="6933775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0A009-DD59-5142-82C0-3B36EA39D645}"/>
              </a:ext>
            </a:extLst>
          </p:cNvPr>
          <p:cNvSpPr/>
          <p:nvPr/>
        </p:nvSpPr>
        <p:spPr>
          <a:xfrm>
            <a:off x="6933775" y="3716492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95D46C-9A0C-D045-9FAA-011DE3ACDF73}"/>
              </a:ext>
            </a:extLst>
          </p:cNvPr>
          <p:cNvCxnSpPr>
            <a:cxnSpLocks/>
          </p:cNvCxnSpPr>
          <p:nvPr/>
        </p:nvCxnSpPr>
        <p:spPr>
          <a:xfrm>
            <a:off x="7158211" y="2496751"/>
            <a:ext cx="0" cy="1219741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99B33B-766A-DD4C-AFC9-C9B2721CCF9B}"/>
              </a:ext>
            </a:extLst>
          </p:cNvPr>
          <p:cNvSpPr/>
          <p:nvPr/>
        </p:nvSpPr>
        <p:spPr>
          <a:xfrm>
            <a:off x="6548128" y="2822075"/>
            <a:ext cx="1220166" cy="414847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pull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90499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928843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en-US" sz="2000" i="1" dirty="0"/>
              <a:t>next_[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</a:t>
            </a:r>
            <a:r>
              <a:rPr lang="en-US" sz="2000" dirty="0" err="1">
                <a:solidFill>
                  <a:schemeClr val="bg2"/>
                </a:solidFill>
              </a:rPr>
              <a:t>swoją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ulubioną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potrawę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tekstowego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miesiącem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urodzenia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Po </a:t>
            </a:r>
            <a:r>
              <a:rPr lang="en-US" sz="2000" dirty="0" err="1">
                <a:solidFill>
                  <a:schemeClr val="bg2"/>
                </a:solidFill>
              </a:rPr>
              <a:t>wykonaniu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każdego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polecenia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wywołaj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status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przejrzyj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837364"/>
            <a:ext cx="1004556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</a:t>
            </a:r>
            <a:r>
              <a:rPr lang="en-US" sz="1600" b="1" dirty="0">
                <a:solidFill>
                  <a:schemeClr val="lt1"/>
                </a:solidFill>
              </a:rPr>
              <a:t>echo “</a:t>
            </a:r>
            <a:r>
              <a:rPr lang="en-US" sz="1600" b="1" dirty="0" err="1">
                <a:solidFill>
                  <a:schemeClr val="lt1"/>
                </a:solidFill>
              </a:rPr>
              <a:t>kawa</a:t>
            </a:r>
            <a:r>
              <a:rPr lang="en-US" sz="1600" b="1" dirty="0">
                <a:solidFill>
                  <a:schemeClr val="lt1"/>
                </a:solidFill>
              </a:rPr>
              <a:t>” &gt; Julia_luty.txt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modyfikującej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tekstowy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03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add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commitów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/>
              <a:t>git log</a:t>
            </a:r>
            <a:r>
              <a:rPr lang="en-US" sz="2000" dirty="0">
                <a:solidFill>
                  <a:schemeClr val="bg2"/>
                </a:solidFill>
              </a:rPr>
              <a:t>), </a:t>
            </a:r>
            <a:r>
              <a:rPr lang="en-US" sz="2000" dirty="0" err="1">
                <a:solidFill>
                  <a:schemeClr val="bg2"/>
                </a:solidFill>
              </a:rPr>
              <a:t>zauważ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ma </a:t>
            </a:r>
            <a:r>
              <a:rPr lang="en-US" sz="2000" dirty="0" err="1">
                <a:solidFill>
                  <a:schemeClr val="bg2"/>
                </a:solidFill>
              </a:rPr>
              <a:t>tu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commitów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dodatkowych</a:t>
            </a:r>
            <a:r>
              <a:rPr lang="en-US" sz="2000" dirty="0">
                <a:solidFill>
                  <a:schemeClr val="bg2"/>
                </a:solidFill>
              </a:rPr>
              <a:t> branchy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en-US" sz="2000" dirty="0"/>
              <a:t>next_[</a:t>
            </a:r>
            <a:r>
              <a:rPr lang="en-US" sz="2000" dirty="0" err="1"/>
              <a:t>imie</a:t>
            </a:r>
            <a:r>
              <a:rPr lang="en-US" sz="2000" dirty="0"/>
              <a:t>]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masterem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log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poprzedni</a:t>
            </a:r>
            <a:r>
              <a:rPr lang="en-US" sz="2000" dirty="0">
                <a:solidFill>
                  <a:schemeClr val="bg2"/>
                </a:solidFill>
              </a:rPr>
              <a:t> commit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5051633"/>
            <a:ext cx="10045565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add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</a:t>
            </a:r>
            <a:r>
              <a:rPr lang="en-US" sz="1600" dirty="0" err="1">
                <a:solidFill>
                  <a:schemeClr val="bg2"/>
                </a:solidFill>
              </a:rPr>
              <a:t>logów</a:t>
            </a:r>
            <a:endParaRPr lang="pl-PL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61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Rozwiązywanie</a:t>
            </a:r>
            <a:r>
              <a:rPr lang="en-US" sz="4000" dirty="0"/>
              <a:t> </a:t>
            </a:r>
            <a:r>
              <a:rPr lang="en-US" sz="4000" dirty="0" err="1"/>
              <a:t>konfliktów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</a:t>
            </a:r>
            <a:r>
              <a:rPr lang="en-US" sz="2000" dirty="0"/>
              <a:t>9</a:t>
            </a:r>
            <a:r>
              <a:rPr lang="pl-PL" sz="2000" dirty="0"/>
              <a:t>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Pisarek</a:t>
            </a:r>
          </a:p>
          <a:p>
            <a:r>
              <a:rPr lang="en-US" sz="1600" dirty="0"/>
              <a:t>Patryk Jar</a:t>
            </a:r>
            <a:endParaRPr lang="pl-PL" sz="1600" dirty="0"/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2973111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50" y="1530061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Lab3Gr[nr]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Lab3 /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lab3/Gr[nr]/Zad1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pl-PL" sz="2000" i="1" dirty="0"/>
              <a:t>zad_</a:t>
            </a:r>
            <a:r>
              <a:rPr lang="en-US" sz="2000" i="1" dirty="0"/>
              <a:t>1_[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3952090"/>
            <a:ext cx="10057950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b="1" dirty="0">
              <a:solidFill>
                <a:srgbClr val="61A83F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</a:t>
            </a:r>
            <a:r>
              <a:rPr lang="en-US" b="1" dirty="0">
                <a:solidFill>
                  <a:schemeClr val="lt1"/>
                </a:solidFill>
              </a:rPr>
              <a:t>lone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en-US" b="1" dirty="0">
                <a:solidFill>
                  <a:schemeClr val="lt1"/>
                </a:solidFill>
              </a:rPr>
              <a:t>&lt;</a:t>
            </a:r>
            <a:r>
              <a:rPr lang="en-US" b="1" dirty="0" err="1">
                <a:solidFill>
                  <a:schemeClr val="lt1"/>
                </a:solidFill>
              </a:rPr>
              <a:t>url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</a:t>
            </a:r>
            <a:r>
              <a:rPr lang="en-US" dirty="0" err="1">
                <a:solidFill>
                  <a:schemeClr val="bg2"/>
                </a:solidFill>
              </a:rPr>
              <a:t>stworzenie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kopii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istniejącego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–b &lt;branch&gt;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>
                <a:solidFill>
                  <a:schemeClr val="lt1"/>
                </a:solidFill>
              </a:rPr>
              <a:t>cd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dirty="0">
                <a:solidFill>
                  <a:schemeClr val="bg2"/>
                </a:solidFill>
              </a:rPr>
              <a:t> – </a:t>
            </a:r>
            <a:r>
              <a:rPr lang="pl-PL" dirty="0" err="1">
                <a:solidFill>
                  <a:schemeClr val="bg2"/>
                </a:solidFill>
              </a:rPr>
              <a:t>prz</a:t>
            </a:r>
            <a:r>
              <a:rPr lang="en-US" dirty="0" err="1">
                <a:solidFill>
                  <a:schemeClr val="bg2"/>
                </a:solidFill>
              </a:rPr>
              <a:t>ejście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ls </a:t>
            </a:r>
            <a:r>
              <a:rPr lang="pl-PL" dirty="0">
                <a:solidFill>
                  <a:schemeClr val="bg2"/>
                </a:solidFill>
              </a:rPr>
              <a:t>– polecenie wyświetla pliki w katalogu</a:t>
            </a: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 err="1">
                <a:solidFill>
                  <a:schemeClr val="lt1"/>
                </a:solidFill>
              </a:rPr>
              <a:t>mkdir</a:t>
            </a:r>
            <a:r>
              <a:rPr lang="en-US" b="1" dirty="0">
                <a:solidFill>
                  <a:schemeClr val="lt1"/>
                </a:solidFill>
              </a:rPr>
              <a:t>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utworzenie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nowego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en-US" b="1" dirty="0" err="1">
                <a:solidFill>
                  <a:schemeClr val="bg2"/>
                </a:solidFill>
              </a:rPr>
              <a:t>klawisz</a:t>
            </a:r>
            <a:r>
              <a:rPr lang="en-US" b="1" dirty="0">
                <a:solidFill>
                  <a:schemeClr val="bg2"/>
                </a:solidFill>
              </a:rPr>
              <a:t> Tab – </a:t>
            </a:r>
            <a:r>
              <a:rPr lang="en-US" dirty="0" err="1">
                <a:solidFill>
                  <a:schemeClr val="bg2"/>
                </a:solidFill>
              </a:rPr>
              <a:t>autouzupełnianie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komend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lang="pl-PL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89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724" y="0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</a:t>
            </a:r>
            <a:r>
              <a:rPr lang="en-US" dirty="0"/>
              <a:t>1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577391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nazwiskiem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</a:t>
            </a:r>
            <a:r>
              <a:rPr lang="en-US" sz="2000" dirty="0"/>
              <a:t>echo “” &gt; </a:t>
            </a:r>
            <a:r>
              <a:rPr lang="en-US" sz="2000" dirty="0" err="1"/>
              <a:t>Ewa_Kowalska.txt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ściągnij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aktualną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wersję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en-US" sz="2000" dirty="0"/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branch do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Wypchnij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3983562"/>
            <a:ext cx="1014363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add </a:t>
            </a:r>
            <a:r>
              <a:rPr lang="pl-PL" dirty="0">
                <a:solidFill>
                  <a:schemeClr val="bg2"/>
                </a:solidFill>
              </a:rPr>
              <a:t>– dodanie pliku/plików do staging area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commit</a:t>
            </a:r>
            <a:r>
              <a:rPr lang="en-US" b="1" dirty="0">
                <a:solidFill>
                  <a:schemeClr val="lt1"/>
                </a:solidFill>
              </a:rPr>
              <a:t> –m “message”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en-US" dirty="0" err="1">
                <a:solidFill>
                  <a:schemeClr val="bg2"/>
                </a:solidFill>
              </a:rPr>
              <a:t>commita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komentarzem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&lt;branch&gt; </a:t>
            </a:r>
            <a:r>
              <a:rPr lang="pl-PL" dirty="0">
                <a:solidFill>
                  <a:schemeClr val="bg2"/>
                </a:solidFill>
              </a:rPr>
              <a:t>– przełączenie się na istniejącego brancha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merge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scalanie danego brancha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masterem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push &lt;</a:t>
            </a:r>
            <a:r>
              <a:rPr lang="en-US" b="1" dirty="0" err="1">
                <a:solidFill>
                  <a:schemeClr val="lt1"/>
                </a:solidFill>
              </a:rPr>
              <a:t>remote_repository_name</a:t>
            </a:r>
            <a:r>
              <a:rPr lang="pl-PL" b="1" dirty="0">
                <a:solidFill>
                  <a:schemeClr val="lt1"/>
                </a:solidFill>
              </a:rPr>
              <a:t>&gt;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1898617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153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61434" y="1648870"/>
            <a:ext cx="10531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Stwórz nowy </a:t>
            </a:r>
            <a:r>
              <a:rPr lang="pl-PL" dirty="0" err="1">
                <a:solidFill>
                  <a:schemeClr val="bg2"/>
                </a:solidFill>
              </a:rPr>
              <a:t>branch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i="1" dirty="0"/>
              <a:t>zad_2</a:t>
            </a:r>
            <a:r>
              <a:rPr lang="en-US" i="1" dirty="0"/>
              <a:t>_[</a:t>
            </a:r>
            <a:r>
              <a:rPr lang="en-US" i="1" dirty="0" err="1"/>
              <a:t>imie</a:t>
            </a:r>
            <a:r>
              <a:rPr lang="en-US" i="1" dirty="0"/>
              <a:t>]</a:t>
            </a:r>
            <a:r>
              <a:rPr lang="pl-PL" i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i przełącz się na niego.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istniejącym pliku „Zad2/zadanie_2.txt” wypisz co najmniej 3 komendy </a:t>
            </a:r>
            <a:r>
              <a:rPr lang="pl-PL" dirty="0" err="1">
                <a:solidFill>
                  <a:schemeClr val="bg2"/>
                </a:solidFill>
              </a:rPr>
              <a:t>GITa</a:t>
            </a:r>
            <a:r>
              <a:rPr lang="pl-PL" dirty="0">
                <a:solidFill>
                  <a:schemeClr val="bg2"/>
                </a:solidFill>
              </a:rPr>
              <a:t>, które znasz.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Dodaj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zrób</a:t>
            </a:r>
            <a:r>
              <a:rPr lang="en-US" dirty="0">
                <a:solidFill>
                  <a:schemeClr val="bg2"/>
                </a:solidFill>
              </a:rPr>
              <a:t> commit w </a:t>
            </a:r>
            <a:r>
              <a:rPr lang="en-US" dirty="0" err="1">
                <a:solidFill>
                  <a:schemeClr val="bg2"/>
                </a:solidFill>
              </a:rPr>
              <a:t>Twoim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branchu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Ściągnij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aktualną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wersję</a:t>
            </a:r>
            <a:r>
              <a:rPr lang="en-US" dirty="0">
                <a:solidFill>
                  <a:schemeClr val="bg2"/>
                </a:solidFill>
              </a:rPr>
              <a:t> 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zmerguj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Twój</a:t>
            </a:r>
            <a:r>
              <a:rPr lang="en-US" dirty="0">
                <a:solidFill>
                  <a:schemeClr val="bg2"/>
                </a:solidFill>
              </a:rPr>
              <a:t> branch do 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Wyślij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przypadku konfliktów współpracuj z resztą zespołu aby je rozwiązać.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0CE3C-F39A-364E-B711-32A025809AC3}"/>
              </a:ext>
            </a:extLst>
          </p:cNvPr>
          <p:cNvSpPr txBox="1"/>
          <p:nvPr/>
        </p:nvSpPr>
        <p:spPr>
          <a:xfrm>
            <a:off x="761434" y="4093302"/>
            <a:ext cx="1024054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pl-PL" b="1" dirty="0" err="1">
                <a:solidFill>
                  <a:schemeClr val="lt1"/>
                </a:solidFill>
              </a:rPr>
              <a:t>checkout</a:t>
            </a:r>
            <a:r>
              <a:rPr lang="pl-PL" b="1" dirty="0">
                <a:solidFill>
                  <a:schemeClr val="lt1"/>
                </a:solidFill>
              </a:rPr>
              <a:t> –b &lt;</a:t>
            </a:r>
            <a:r>
              <a:rPr lang="pl-PL" b="1" dirty="0" err="1">
                <a:solidFill>
                  <a:schemeClr val="lt1"/>
                </a:solidFill>
              </a:rPr>
              <a:t>branch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dirty="0" err="1">
                <a:solidFill>
                  <a:schemeClr val="bg2"/>
                </a:solidFill>
              </a:rPr>
              <a:t>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commit</a:t>
            </a:r>
            <a:r>
              <a:rPr lang="pl-PL" b="1" dirty="0">
                <a:solidFill>
                  <a:schemeClr val="bg2"/>
                </a:solidFill>
              </a:rPr>
              <a:t> –m &lt;</a:t>
            </a:r>
            <a:r>
              <a:rPr lang="pl-PL" b="1" dirty="0" err="1">
                <a:solidFill>
                  <a:schemeClr val="bg2"/>
                </a:solidFill>
              </a:rPr>
              <a:t>message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en-US" b="1" dirty="0">
                <a:solidFill>
                  <a:schemeClr val="bg2"/>
                </a:solidFill>
              </a:rPr>
              <a:t>pull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 ściągnięcie aktualnej wersji ze zdalnego repo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pl-PL" b="1" dirty="0">
                <a:solidFill>
                  <a:schemeClr val="bg2"/>
                </a:solidFill>
              </a:rPr>
              <a:t>$ git push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wypchnięcie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diff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będących</a:t>
            </a:r>
            <a:r>
              <a:rPr lang="en-US" dirty="0">
                <a:solidFill>
                  <a:schemeClr val="bg2"/>
                </a:solidFill>
              </a:rPr>
              <a:t> w </a:t>
            </a:r>
            <a:r>
              <a:rPr lang="en-US" dirty="0" err="1">
                <a:solidFill>
                  <a:schemeClr val="bg2"/>
                </a:solidFill>
              </a:rPr>
              <a:t>konflikcie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blame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oraz</a:t>
            </a:r>
            <a:r>
              <a:rPr lang="en-US" dirty="0">
                <a:solidFill>
                  <a:schemeClr val="bg2"/>
                </a:solidFill>
              </a:rPr>
              <a:t> ich </a:t>
            </a:r>
            <a:r>
              <a:rPr lang="en-US" dirty="0" err="1">
                <a:solidFill>
                  <a:schemeClr val="bg2"/>
                </a:solidFill>
              </a:rPr>
              <a:t>autorów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jests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Edytuj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`zad3`. Add, commit, push.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Idź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gitlab.com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2"/>
                </a:solidFill>
              </a:rPr>
              <a:t>merge request.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koleżanki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koledzy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Twojego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zespołu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dodadzą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komentarze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Zmerge’uj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a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tak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napierw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sam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rozwiąż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konflikty</a:t>
            </a:r>
            <a:r>
              <a:rPr lang="en-US" sz="2000" dirty="0">
                <a:solidFill>
                  <a:schemeClr val="bg2"/>
                </a:solidFill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master </a:t>
            </a:r>
            <a:r>
              <a:rPr lang="pl-PL" sz="2000" dirty="0">
                <a:solidFill>
                  <a:schemeClr val="bg2"/>
                </a:solidFill>
              </a:rPr>
              <a:t>– przejście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: master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–b lab3/zad3/</a:t>
            </a:r>
            <a:r>
              <a:rPr lang="pl-PL" sz="2000" b="1" dirty="0" err="1">
                <a:solidFill>
                  <a:schemeClr val="lt1"/>
                </a:solidFill>
              </a:rPr>
              <a:t>krzysztof</a:t>
            </a:r>
            <a:r>
              <a:rPr lang="pl-PL" sz="2000" b="1" dirty="0">
                <a:solidFill>
                  <a:schemeClr val="lt1"/>
                </a:solidFill>
              </a:rPr>
              <a:t>-jarzyna-ze-szczecina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.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pl-PL" sz="2000" b="1" dirty="0">
                <a:solidFill>
                  <a:schemeClr val="lt1"/>
                </a:solidFill>
              </a:rPr>
              <a:t> –m ’Moja zmiana’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push</a:t>
            </a:r>
            <a:endParaRPr lang="pl-PL" sz="2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830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E5B6A2-6D4F-A849-8A66-3A3D22B8B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05" y="2068945"/>
            <a:ext cx="92075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Edycja pliku na </a:t>
            </a:r>
            <a:r>
              <a:rPr lang="pl-PL" dirty="0" err="1"/>
              <a:t>branchu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479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add</a:t>
            </a:r>
            <a:r>
              <a:rPr lang="pl-PL" dirty="0"/>
              <a:t>, </a:t>
            </a:r>
            <a:r>
              <a:rPr lang="pl-PL" dirty="0" err="1"/>
              <a:t>commit</a:t>
            </a:r>
            <a:r>
              <a:rPr lang="pl-PL" dirty="0"/>
              <a:t>, </a:t>
            </a:r>
            <a:r>
              <a:rPr lang="pl-PL" dirty="0" err="1"/>
              <a:t>push</a:t>
            </a:r>
            <a:r>
              <a:rPr lang="pl-PL" dirty="0"/>
              <a:t> (--set-</a:t>
            </a:r>
            <a:r>
              <a:rPr lang="pl-PL" dirty="0" err="1"/>
              <a:t>upstream</a:t>
            </a:r>
            <a:r>
              <a:rPr lang="pl-PL" dirty="0"/>
              <a:t>)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7DFC1-18BE-B247-92F3-E0C196191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95" y="2012950"/>
            <a:ext cx="8521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</a:t>
            </a:r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requesta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AE4BEF-1EA7-BD43-9E99-8CD6F841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14928"/>
            <a:ext cx="9887349" cy="514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4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CA109D-CBFC-384B-99D7-C2C71492E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3374"/>
            <a:ext cx="10088882" cy="525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83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Mikołajkowe</a:t>
            </a:r>
            <a:r>
              <a:rPr lang="en-US" sz="4000" dirty="0"/>
              <a:t> </a:t>
            </a:r>
            <a:r>
              <a:rPr lang="en-US" sz="4000" dirty="0" err="1"/>
              <a:t>laborki</a:t>
            </a:r>
            <a:r>
              <a:rPr lang="en-US" sz="4000" dirty="0"/>
              <a:t> 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06/12/2019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en-US" sz="1600" dirty="0"/>
              <a:t>Patryk Jar</a:t>
            </a:r>
            <a:endParaRPr lang="pl-PL" sz="1600" dirty="0"/>
          </a:p>
          <a:p>
            <a:r>
              <a:rPr lang="pl-PL" sz="1600" dirty="0"/>
              <a:t>Karol Pisarek</a:t>
            </a:r>
          </a:p>
        </p:txBody>
      </p:sp>
      <p:pic>
        <p:nvPicPr>
          <p:cNvPr id="5" name="Graphic 4" descr="Holiday tree">
            <a:extLst>
              <a:ext uri="{FF2B5EF4-FFF2-40B4-BE49-F238E27FC236}">
                <a16:creationId xmlns:a16="http://schemas.microsoft.com/office/drawing/2014/main" id="{79FA7989-C6A3-E643-BB70-A0E069FC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3158" y="2723223"/>
            <a:ext cx="914400" cy="914400"/>
          </a:xfrm>
          <a:prstGeom prst="rect">
            <a:avLst/>
          </a:prstGeom>
        </p:spPr>
      </p:pic>
      <p:pic>
        <p:nvPicPr>
          <p:cNvPr id="8" name="Graphic 7" descr="Present">
            <a:extLst>
              <a:ext uri="{FF2B5EF4-FFF2-40B4-BE49-F238E27FC236}">
                <a16:creationId xmlns:a16="http://schemas.microsoft.com/office/drawing/2014/main" id="{E298023E-2AB2-2141-B596-B255B0B66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5238" y="4850706"/>
            <a:ext cx="914400" cy="914400"/>
          </a:xfrm>
          <a:prstGeom prst="rect">
            <a:avLst/>
          </a:prstGeom>
        </p:spPr>
      </p:pic>
      <p:pic>
        <p:nvPicPr>
          <p:cNvPr id="10" name="Graphic 9" descr="Bow">
            <a:extLst>
              <a:ext uri="{FF2B5EF4-FFF2-40B4-BE49-F238E27FC236}">
                <a16:creationId xmlns:a16="http://schemas.microsoft.com/office/drawing/2014/main" id="{C2E4692B-3D1F-AA4E-9D46-73F540C56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1729" y="964018"/>
            <a:ext cx="914400" cy="914400"/>
          </a:xfrm>
          <a:prstGeom prst="rect">
            <a:avLst/>
          </a:prstGeom>
        </p:spPr>
      </p:pic>
      <p:pic>
        <p:nvPicPr>
          <p:cNvPr id="12" name="Graphic 11" descr="Stocking">
            <a:extLst>
              <a:ext uri="{FF2B5EF4-FFF2-40B4-BE49-F238E27FC236}">
                <a16:creationId xmlns:a16="http://schemas.microsoft.com/office/drawing/2014/main" id="{911423DF-A05D-CB4A-90CA-502C20D93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39730" y="1261220"/>
            <a:ext cx="914400" cy="914400"/>
          </a:xfrm>
          <a:prstGeom prst="rect">
            <a:avLst/>
          </a:prstGeom>
        </p:spPr>
      </p:pic>
      <p:pic>
        <p:nvPicPr>
          <p:cNvPr id="14" name="Graphic 13" descr="Holiday wreath">
            <a:extLst>
              <a:ext uri="{FF2B5EF4-FFF2-40B4-BE49-F238E27FC236}">
                <a16:creationId xmlns:a16="http://schemas.microsoft.com/office/drawing/2014/main" id="{6A70334B-06B1-B748-9668-F8C89419DF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1600" y="5528603"/>
            <a:ext cx="914400" cy="914400"/>
          </a:xfrm>
          <a:prstGeom prst="rect">
            <a:avLst/>
          </a:prstGeom>
        </p:spPr>
      </p:pic>
      <p:pic>
        <p:nvPicPr>
          <p:cNvPr id="16" name="Graphic 15" descr="Bells">
            <a:extLst>
              <a:ext uri="{FF2B5EF4-FFF2-40B4-BE49-F238E27FC236}">
                <a16:creationId xmlns:a16="http://schemas.microsoft.com/office/drawing/2014/main" id="{142896FF-581B-8E48-AE07-4DF4E059E5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17501" y="-2054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82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8111371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4077786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/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>
                <a:solidFill>
                  <a:schemeClr val="tx2"/>
                </a:solidFill>
                <a:hlinkClick r:id="rId4"/>
              </a:rPr>
              <a:t>https://www.gitignore.io</a:t>
            </a:r>
            <a:r>
              <a:rPr lang="pl-PL" dirty="0">
                <a:solidFill>
                  <a:schemeClr val="tx2"/>
                </a:solidFill>
              </a:rPr>
              <a:t>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5239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45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własny</a:t>
            </a:r>
            <a:r>
              <a:rPr lang="en-US" sz="2000" dirty="0">
                <a:solidFill>
                  <a:schemeClr val="bg2"/>
                </a:solidFill>
              </a:rPr>
              <a:t> branch z </a:t>
            </a:r>
            <a:r>
              <a:rPr lang="en-US" sz="2000" dirty="0" err="1">
                <a:solidFill>
                  <a:schemeClr val="bg2"/>
                </a:solidFill>
              </a:rPr>
              <a:t>najświeższego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Dodaj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 (np. “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 Jana </a:t>
            </a:r>
            <a:r>
              <a:rPr lang="en-US" sz="2000" dirty="0" err="1">
                <a:solidFill>
                  <a:schemeClr val="bg2"/>
                </a:solidFill>
              </a:rPr>
              <a:t>Kowalskiego</a:t>
            </a:r>
            <a:r>
              <a:rPr lang="en-US" sz="2000" dirty="0">
                <a:solidFill>
                  <a:schemeClr val="bg2"/>
                </a:solidFill>
              </a:rPr>
              <a:t>”)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przewinień</a:t>
            </a:r>
            <a:r>
              <a:rPr lang="en-US" sz="2000" dirty="0">
                <a:solidFill>
                  <a:schemeClr val="bg2"/>
                </a:solidFill>
              </a:rPr>
              <a:t> (np. “moje-upsy-2019.txt”)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punktu</a:t>
            </a:r>
            <a:r>
              <a:rPr lang="en-US" sz="2000" dirty="0">
                <a:solidFill>
                  <a:schemeClr val="bg2"/>
                </a:solidFill>
              </a:rPr>
              <a:t> 3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trafi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św</a:t>
            </a:r>
            <a:r>
              <a:rPr lang="en-US" sz="2000" dirty="0">
                <a:solidFill>
                  <a:schemeClr val="bg2"/>
                </a:solidFill>
              </a:rPr>
              <a:t>. </a:t>
            </a:r>
            <a:r>
              <a:rPr lang="en-US" sz="2000" dirty="0" err="1">
                <a:solidFill>
                  <a:schemeClr val="bg2"/>
                </a:solidFill>
              </a:rPr>
              <a:t>Mikołaja</a:t>
            </a:r>
            <a:r>
              <a:rPr lang="en-US" sz="2000" dirty="0">
                <a:solidFill>
                  <a:schemeClr val="bg2"/>
                </a:solidFill>
              </a:rPr>
              <a:t>!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merge request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Ktokolwiek</a:t>
            </a:r>
            <a:r>
              <a:rPr lang="en-US" sz="2000" dirty="0">
                <a:solidFill>
                  <a:schemeClr val="bg2"/>
                </a:solidFill>
              </a:rPr>
              <a:t> da “</a:t>
            </a:r>
            <a:r>
              <a:rPr lang="en-US" sz="2000" dirty="0" err="1">
                <a:solidFill>
                  <a:schemeClr val="bg2"/>
                </a:solidFill>
              </a:rPr>
              <a:t>łapkę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górę</a:t>
            </a:r>
            <a:r>
              <a:rPr lang="en-US" sz="2000" dirty="0">
                <a:solidFill>
                  <a:schemeClr val="bg2"/>
                </a:solidFill>
              </a:rPr>
              <a:t>”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Dostaniesz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</a:t>
            </a:r>
            <a:r>
              <a:rPr lang="en-US" sz="2000" dirty="0">
                <a:solidFill>
                  <a:schemeClr val="bg2"/>
                </a:solidFill>
              </a:rPr>
              <a:t> od </a:t>
            </a:r>
            <a:r>
              <a:rPr lang="en-US" sz="2000" dirty="0" err="1">
                <a:solidFill>
                  <a:schemeClr val="bg2"/>
                </a:solidFill>
              </a:rPr>
              <a:t>św</a:t>
            </a:r>
            <a:r>
              <a:rPr lang="en-US" sz="2000" dirty="0">
                <a:solidFill>
                  <a:schemeClr val="bg2"/>
                </a:solidFill>
              </a:rPr>
              <a:t>. </a:t>
            </a:r>
            <a:r>
              <a:rPr lang="en-US" sz="2000" dirty="0" err="1">
                <a:solidFill>
                  <a:schemeClr val="bg2"/>
                </a:solidFill>
              </a:rPr>
              <a:t>Mikołaja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199027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–b – </a:t>
            </a:r>
            <a:r>
              <a:rPr lang="pl-PL" sz="2000" i="1" dirty="0" err="1">
                <a:solidFill>
                  <a:schemeClr val="lt1"/>
                </a:solidFill>
              </a:rPr>
              <a:t>twórzenie</a:t>
            </a:r>
            <a:r>
              <a:rPr lang="pl-PL" sz="2000" i="1" dirty="0">
                <a:solidFill>
                  <a:schemeClr val="lt1"/>
                </a:solidFill>
              </a:rPr>
              <a:t> </a:t>
            </a:r>
            <a:r>
              <a:rPr lang="pl-PL" sz="2000" i="1" dirty="0" err="1">
                <a:solidFill>
                  <a:schemeClr val="lt1"/>
                </a:solidFill>
              </a:rPr>
              <a:t>brancha</a:t>
            </a:r>
            <a:endParaRPr lang="pl-PL" sz="2000" i="1" dirty="0">
              <a:solidFill>
                <a:schemeClr val="lt1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pl-PL" sz="2000" b="1" dirty="0">
                <a:solidFill>
                  <a:schemeClr val="lt1"/>
                </a:solidFill>
              </a:rPr>
              <a:t> –</a:t>
            </a:r>
            <a:r>
              <a:rPr lang="pl-PL" sz="2000" b="1" dirty="0" err="1">
                <a:solidFill>
                  <a:schemeClr val="lt1"/>
                </a:solidFill>
              </a:rPr>
              <a:t>am</a:t>
            </a:r>
            <a:r>
              <a:rPr lang="pl-PL" sz="2000" b="1" dirty="0">
                <a:solidFill>
                  <a:schemeClr val="lt1"/>
                </a:solidFill>
              </a:rPr>
              <a:t> ’Byłem grzeczny!’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push</a:t>
            </a:r>
            <a:endParaRPr lang="pl-PL" sz="2000" b="1" dirty="0">
              <a:solidFill>
                <a:schemeClr val="bg2"/>
              </a:solidFill>
            </a:endParaRPr>
          </a:p>
          <a:p>
            <a:r>
              <a:rPr lang="pl-PL" sz="2400" b="1" dirty="0">
                <a:solidFill>
                  <a:schemeClr val="lt1"/>
                </a:solidFill>
              </a:rPr>
              <a:t>$ </a:t>
            </a:r>
            <a:r>
              <a:rPr lang="pl-PL" sz="2400" b="1" dirty="0" err="1">
                <a:solidFill>
                  <a:schemeClr val="lt1"/>
                </a:solidFill>
              </a:rPr>
              <a:t>touch</a:t>
            </a:r>
            <a:r>
              <a:rPr lang="pl-PL" sz="2400" b="1" dirty="0">
                <a:solidFill>
                  <a:schemeClr val="lt1"/>
                </a:solidFill>
              </a:rPr>
              <a:t> .</a:t>
            </a:r>
            <a:r>
              <a:rPr lang="pl-PL" sz="2400" b="1" dirty="0" err="1">
                <a:solidFill>
                  <a:schemeClr val="lt1"/>
                </a:solidFill>
              </a:rPr>
              <a:t>gitignore</a:t>
            </a:r>
            <a:r>
              <a:rPr lang="pl-PL" sz="2400" b="1" dirty="0">
                <a:solidFill>
                  <a:schemeClr val="lt1"/>
                </a:solidFill>
              </a:rPr>
              <a:t> – </a:t>
            </a:r>
            <a:r>
              <a:rPr lang="pl-PL" sz="2400" i="1" dirty="0">
                <a:solidFill>
                  <a:schemeClr val="lt1"/>
                </a:solidFill>
              </a:rPr>
              <a:t>stworzenie pliku </a:t>
            </a:r>
            <a:r>
              <a:rPr lang="pl-PL" sz="2400" i="1" dirty="0">
                <a:solidFill>
                  <a:srgbClr val="FF0000"/>
                </a:solidFill>
              </a:rPr>
              <a:t>.</a:t>
            </a:r>
            <a:r>
              <a:rPr lang="pl-PL" sz="2400" i="1" dirty="0" err="1">
                <a:solidFill>
                  <a:srgbClr val="FF0000"/>
                </a:solidFill>
              </a:rPr>
              <a:t>gitignore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99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1b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 2-3 </a:t>
            </a:r>
            <a:r>
              <a:rPr lang="en-US" sz="2000" dirty="0" err="1">
                <a:solidFill>
                  <a:schemeClr val="bg2"/>
                </a:solidFill>
              </a:rPr>
              <a:t>osobowe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Za </a:t>
            </a:r>
            <a:r>
              <a:rPr lang="en-US" sz="2000" dirty="0" err="1">
                <a:solidFill>
                  <a:schemeClr val="bg2"/>
                </a:solidFill>
              </a:rPr>
              <a:t>pomocą</a:t>
            </a:r>
            <a:r>
              <a:rPr lang="en-US" sz="2000" dirty="0">
                <a:solidFill>
                  <a:schemeClr val="bg2"/>
                </a:solidFill>
              </a:rPr>
              <a:t> merge </a:t>
            </a:r>
            <a:r>
              <a:rPr lang="en-US" sz="2000" dirty="0" err="1">
                <a:solidFill>
                  <a:schemeClr val="bg2"/>
                </a:solidFill>
              </a:rPr>
              <a:t>requestów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umieście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sobie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nawzajem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katalogach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każdy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musi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być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przyjęty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obdarywanego</a:t>
            </a:r>
            <a:r>
              <a:rPr lang="en-US" sz="2000" dirty="0">
                <a:solidFill>
                  <a:schemeClr val="bg2"/>
                </a:solidFill>
              </a:rPr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Podpowiedź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Gdy nie podoba Ci się prezent możesz dać: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+ komentarz w </a:t>
            </a:r>
            <a:r>
              <a:rPr lang="pl-PL" sz="2000" b="1" dirty="0" err="1">
                <a:solidFill>
                  <a:schemeClr val="bg1"/>
                </a:solidFill>
              </a:rPr>
              <a:t>merge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request</a:t>
            </a:r>
            <a:r>
              <a:rPr lang="pl-PL" sz="2000" b="1" dirty="0">
                <a:solidFill>
                  <a:schemeClr val="bg1"/>
                </a:solidFill>
              </a:rPr>
              <a:t> z opisem, co byś chciał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+ dać „łapkę w dół” 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+ zamknąć </a:t>
            </a:r>
            <a:r>
              <a:rPr lang="pl-PL" sz="2000" b="1" dirty="0" err="1">
                <a:solidFill>
                  <a:schemeClr val="bg1"/>
                </a:solidFill>
              </a:rPr>
              <a:t>merge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request</a:t>
            </a:r>
            <a:endParaRPr lang="pl-PL" sz="2000" b="1" dirty="0">
              <a:solidFill>
                <a:schemeClr val="bg1"/>
              </a:solidFill>
            </a:endParaRPr>
          </a:p>
          <a:p>
            <a:endParaRPr lang="pl-PL" sz="2000" b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8890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Choinka – popraw ją!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DBAA12D-567B-6942-9143-B824D3455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700214"/>
            <a:ext cx="4978400" cy="429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4B06B-224D-D746-BDC3-6C0E259D557E}"/>
              </a:ext>
            </a:extLst>
          </p:cNvPr>
          <p:cNvSpPr txBox="1"/>
          <p:nvPr/>
        </p:nvSpPr>
        <p:spPr>
          <a:xfrm>
            <a:off x="6771390" y="4018087"/>
            <a:ext cx="4582410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Komendy, by zacząć 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$</a:t>
            </a:r>
            <a:r>
              <a:rPr lang="pl-PL" sz="2000" b="1" dirty="0">
                <a:solidFill>
                  <a:srgbClr val="61A83F"/>
                </a:solidFill>
              </a:rPr>
              <a:t> </a:t>
            </a:r>
            <a:r>
              <a:rPr lang="pl-PL" sz="2000" b="1" dirty="0">
                <a:solidFill>
                  <a:schemeClr val="bg1"/>
                </a:solidFill>
              </a:rPr>
              <a:t>git </a:t>
            </a:r>
            <a:r>
              <a:rPr lang="pl-PL" sz="2000" b="1" dirty="0" err="1">
                <a:solidFill>
                  <a:schemeClr val="bg1"/>
                </a:solidFill>
              </a:rPr>
              <a:t>checkout</a:t>
            </a:r>
            <a:r>
              <a:rPr lang="pl-PL" sz="2000" b="1" dirty="0">
                <a:solidFill>
                  <a:schemeClr val="bg1"/>
                </a:solidFill>
              </a:rPr>
              <a:t> master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$ git </a:t>
            </a:r>
            <a:r>
              <a:rPr lang="pl-PL" sz="2000" b="1" dirty="0" err="1">
                <a:solidFill>
                  <a:schemeClr val="bg1"/>
                </a:solidFill>
              </a:rPr>
              <a:t>pull</a:t>
            </a:r>
            <a:endParaRPr lang="pl-PL" sz="2000" b="1" dirty="0">
              <a:solidFill>
                <a:schemeClr val="bg1"/>
              </a:solidFill>
            </a:endParaRPr>
          </a:p>
          <a:p>
            <a:r>
              <a:rPr lang="pl-PL" sz="2000" b="1" dirty="0">
                <a:solidFill>
                  <a:srgbClr val="61A83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32087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cofa wszystkie zmiany do ostatniego „</a:t>
            </a:r>
            <a:r>
              <a:rPr lang="pl-PL" sz="1800" dirty="0" err="1"/>
              <a:t>adda</a:t>
            </a:r>
            <a:r>
              <a:rPr lang="pl-PL" sz="1800" dirty="0"/>
              <a:t>”.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ścieżka/do/pliku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niedodanych zmian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138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Odrzucone prezenty!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77B0257-E81B-9242-A0D9-74385E2431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4915179"/>
            <a:ext cx="10515600" cy="1598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Wejdź do pliku ze swoimi prezentami.</a:t>
            </a:r>
          </a:p>
          <a:p>
            <a:pPr marL="0" indent="0">
              <a:buNone/>
            </a:pPr>
            <a:r>
              <a:rPr lang="pl-PL" sz="1800" dirty="0"/>
              <a:t>Odrzuć jeden z nich.</a:t>
            </a:r>
          </a:p>
          <a:p>
            <a:pPr marL="0" indent="0">
              <a:buNone/>
            </a:pPr>
            <a:r>
              <a:rPr lang="pl-PL" sz="1800" dirty="0"/>
              <a:t> </a:t>
            </a: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add</a:t>
            </a:r>
            <a:r>
              <a:rPr lang="pl-PL" sz="1800" b="1" dirty="0">
                <a:solidFill>
                  <a:schemeClr val="accent2"/>
                </a:solidFill>
              </a:rPr>
              <a:t> . </a:t>
            </a:r>
            <a:r>
              <a:rPr lang="pl-PL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[TYLKO </a:t>
            </a:r>
            <a:r>
              <a:rPr lang="pl-PL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add</a:t>
            </a:r>
            <a:r>
              <a:rPr lang="pl-PL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 Bez </a:t>
            </a:r>
            <a:r>
              <a:rPr lang="pl-PL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commit</a:t>
            </a:r>
            <a:r>
              <a:rPr lang="pl-PL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!!!]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6D35658-2A66-8D4B-8F42-60F9F10BB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66" y="1530866"/>
            <a:ext cx="7420849" cy="338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102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Nie ma takiego polecenia </a:t>
            </a:r>
            <a:r>
              <a:rPr lang="pl-PL" sz="1800" dirty="0">
                <a:sym typeface="Wingdings" pitchFamily="2" charset="2"/>
              </a:rPr>
              <a:t>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dodania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i="1" dirty="0" err="1">
                <a:solidFill>
                  <a:srgbClr val="61A83F"/>
                </a:solidFill>
              </a:rPr>
              <a:t>unadd</a:t>
            </a:r>
            <a:endParaRPr lang="pl-PL" sz="3100" i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3379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Dodaję: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add</a:t>
            </a:r>
            <a:r>
              <a:rPr lang="pl-PL" sz="1800" b="1" dirty="0">
                <a:solidFill>
                  <a:schemeClr val="accent2"/>
                </a:solidFill>
              </a:rPr>
              <a:t> .</a:t>
            </a:r>
          </a:p>
          <a:p>
            <a:pPr marL="0" indent="0">
              <a:buNone/>
            </a:pPr>
            <a:r>
              <a:rPr lang="pl-PL" sz="1800" dirty="0"/>
              <a:t>O nie, nie chciałem wcale!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.</a:t>
            </a:r>
          </a:p>
          <a:p>
            <a:pPr marL="0" indent="0">
              <a:buNone/>
            </a:pPr>
            <a:r>
              <a:rPr lang="pl-PL" sz="1800" dirty="0"/>
              <a:t>Albo, gdy</a:t>
            </a:r>
            <a:r>
              <a:rPr lang="pl-PL" sz="1800" dirty="0">
                <a:sym typeface="Wingdings" pitchFamily="2" charset="2"/>
              </a:rPr>
              <a:t> tylko wybrany plik/folder: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ścieżka/do/pliku</a:t>
            </a: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dodania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20238112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Sposoby, które umożliwiają wskazanie konkretnego </a:t>
            </a:r>
            <a:r>
              <a:rPr lang="pl-PL" sz="1800" dirty="0" err="1">
                <a:sym typeface="Wingdings" pitchFamily="2" charset="2"/>
              </a:rPr>
              <a:t>commit</a:t>
            </a:r>
            <a:r>
              <a:rPr lang="pl-PL" sz="1800" dirty="0">
                <a:sym typeface="Wingdings" pitchFamily="2" charset="2"/>
              </a:rPr>
              <a:t>:</a:t>
            </a:r>
          </a:p>
          <a:p>
            <a:pPr algn="just">
              <a:buFont typeface="Wingdings" pitchFamily="2" charset="2"/>
              <a:buChar char="ü"/>
            </a:pPr>
            <a:endParaRPr lang="pl-PL" sz="1800" b="1" dirty="0">
              <a:solidFill>
                <a:srgbClr val="0070C0"/>
              </a:solidFill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 err="1">
                <a:solidFill>
                  <a:srgbClr val="0070C0"/>
                </a:solidFill>
                <a:sym typeface="Wingdings" pitchFamily="2" charset="2"/>
              </a:rPr>
              <a:t>commit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-id </a:t>
            </a:r>
            <a:r>
              <a:rPr lang="pl-PL" sz="1800" dirty="0">
                <a:sym typeface="Wingdings" pitchFamily="2" charset="2"/>
              </a:rPr>
              <a:t>(suma kontrolna SHA-1)</a:t>
            </a:r>
          </a:p>
          <a:p>
            <a:pPr lvl="1" algn="just">
              <a:buFont typeface="Wingdings" pitchFamily="2" charset="2"/>
              <a:buChar char="ü"/>
            </a:pPr>
            <a:r>
              <a:rPr lang="en-GB" dirty="0"/>
              <a:t>c6b5451ab6df449fed1a40ccf6b18a82ab7c493c</a:t>
            </a:r>
          </a:p>
          <a:p>
            <a:pPr lvl="1" algn="just">
              <a:buFont typeface="Wingdings" pitchFamily="2" charset="2"/>
              <a:buChar char="ü"/>
            </a:pPr>
            <a:r>
              <a:rPr lang="en-GB" dirty="0"/>
              <a:t>c6b5451</a:t>
            </a:r>
            <a:endParaRPr lang="pl-PL" sz="1200" dirty="0"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 err="1">
                <a:solidFill>
                  <a:srgbClr val="0070C0"/>
                </a:solidFill>
                <a:sym typeface="Wingdings" pitchFamily="2" charset="2"/>
              </a:rPr>
              <a:t>branch</a:t>
            </a:r>
            <a:endParaRPr lang="pl-PL" sz="1800" b="1" dirty="0">
              <a:solidFill>
                <a:srgbClr val="0070C0"/>
              </a:solidFill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aktualny </a:t>
            </a:r>
            <a:r>
              <a:rPr lang="pl-PL" sz="1800" dirty="0" err="1">
                <a:sym typeface="Wingdings" pitchFamily="2" charset="2"/>
              </a:rPr>
              <a:t>commit</a:t>
            </a:r>
            <a:endParaRPr lang="pl-PL" sz="1800" dirty="0"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aktualnego </a:t>
            </a:r>
            <a:r>
              <a:rPr lang="pl-PL" sz="1800" dirty="0" err="1">
                <a:sym typeface="Wingdings" pitchFamily="2" charset="2"/>
              </a:rPr>
              <a:t>commita</a:t>
            </a:r>
            <a:r>
              <a:rPr lang="pl-PL" sz="1800" dirty="0">
                <a:sym typeface="Wingdings" pitchFamily="2" charset="2"/>
              </a:rPr>
              <a:t> (inaczej z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rodzic rodzica wybranego </a:t>
            </a:r>
            <a:r>
              <a:rPr lang="pl-PL" sz="1800" dirty="0" err="1">
                <a:sym typeface="Wingdings" pitchFamily="2" charset="2"/>
              </a:rPr>
              <a:t>commita</a:t>
            </a:r>
            <a:endParaRPr lang="pl-PL" sz="1800" dirty="0"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wybranego </a:t>
            </a:r>
            <a:r>
              <a:rPr lang="pl-PL" sz="1800" dirty="0" err="1">
                <a:sym typeface="Wingdings" pitchFamily="2" charset="2"/>
              </a:rPr>
              <a:t>commita</a:t>
            </a:r>
            <a:r>
              <a:rPr lang="pl-PL" sz="1800" dirty="0">
                <a:sym typeface="Wingdings" pitchFamily="2" charset="2"/>
              </a:rPr>
              <a:t>, itd.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Historia </a:t>
            </a:r>
            <a:r>
              <a:rPr lang="pl-PL" dirty="0" err="1"/>
              <a:t>commitów</a:t>
            </a: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47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Stwórz 3 </a:t>
            </a:r>
            <a:r>
              <a:rPr lang="pl-PL" sz="1800" dirty="0" err="1"/>
              <a:t>commity</a:t>
            </a:r>
            <a:r>
              <a:rPr lang="pl-PL" sz="1800" dirty="0"/>
              <a:t> lokalnie (nie </a:t>
            </a:r>
            <a:r>
              <a:rPr lang="pl-PL" sz="1800" dirty="0" err="1"/>
              <a:t>pushuj</a:t>
            </a:r>
            <a:r>
              <a:rPr lang="pl-PL" sz="1800" dirty="0"/>
              <a:t>).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Go, go, go! </a:t>
            </a:r>
            <a:r>
              <a:rPr lang="pl-PL" sz="1800" b="1" dirty="0">
                <a:solidFill>
                  <a:schemeClr val="accent2"/>
                </a:solidFill>
                <a:sym typeface="Wingdings" pitchFamily="2" charset="2"/>
              </a:rPr>
              <a:t>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dirty="0">
                <a:sym typeface="Wingdings" pitchFamily="2" charset="2"/>
              </a:rPr>
              <a:t>Wykonaj polecenie: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status</a:t>
            </a:r>
          </a:p>
          <a:p>
            <a:pPr marL="0" indent="0">
              <a:buNone/>
            </a:pPr>
            <a:r>
              <a:rPr lang="pl-PL" sz="1800" dirty="0">
                <a:sym typeface="Wingdings" pitchFamily="2" charset="2"/>
              </a:rPr>
              <a:t>Cofnij się do stanu kodu sprzed 2 </a:t>
            </a:r>
            <a:r>
              <a:rPr lang="pl-PL" sz="1800" dirty="0" err="1">
                <a:sym typeface="Wingdings" pitchFamily="2" charset="2"/>
              </a:rPr>
              <a:t>commitów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lokalnego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 </a:t>
            </a:r>
            <a:r>
              <a:rPr lang="pl-PL" sz="3100" i="1" dirty="0">
                <a:solidFill>
                  <a:srgbClr val="61A83F"/>
                </a:solidFill>
              </a:rPr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28061504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Cofnięcie wszystkiego, co nie jest dodane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- powtórzenie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i="1" dirty="0">
              <a:solidFill>
                <a:srgbClr val="61A83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4567-3592-F249-A27D-3660CFA2D9CB}"/>
              </a:ext>
            </a:extLst>
          </p:cNvPr>
          <p:cNvSpPr txBox="1"/>
          <p:nvPr/>
        </p:nvSpPr>
        <p:spPr>
          <a:xfrm>
            <a:off x="838200" y="4144950"/>
            <a:ext cx="10515600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To </a:t>
            </a:r>
            <a:r>
              <a:rPr lang="pl-PL" sz="2000" b="1" dirty="0">
                <a:solidFill>
                  <a:srgbClr val="FF0000"/>
                </a:solidFill>
              </a:rPr>
              <a:t>nie</a:t>
            </a:r>
            <a:r>
              <a:rPr lang="pl-PL" sz="2000" b="1" dirty="0">
                <a:solidFill>
                  <a:schemeClr val="bg1"/>
                </a:solidFill>
              </a:rPr>
              <a:t> usunie nowych plików, a jedynie to, co zostało zmienione w plikach </a:t>
            </a:r>
            <a:r>
              <a:rPr lang="pl-PL" sz="2000" b="1" dirty="0">
                <a:solidFill>
                  <a:schemeClr val="accent3">
                    <a:lumMod val="75000"/>
                  </a:schemeClr>
                </a:solidFill>
              </a:rPr>
              <a:t>zarządzanych przez git</a:t>
            </a:r>
            <a:r>
              <a:rPr lang="pl-PL" sz="2000" b="1" dirty="0">
                <a:solidFill>
                  <a:schemeClr val="bg1"/>
                </a:solidFill>
              </a:rPr>
              <a:t>.</a:t>
            </a:r>
          </a:p>
          <a:p>
            <a:r>
              <a:rPr lang="pl-PL" sz="2000" b="1" dirty="0">
                <a:solidFill>
                  <a:srgbClr val="61A83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08493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„</a:t>
            </a:r>
            <a:r>
              <a:rPr lang="pl-PL" sz="1800" dirty="0" err="1"/>
              <a:t>Oddodaje</a:t>
            </a:r>
            <a:r>
              <a:rPr lang="pl-PL" sz="1800" dirty="0"/>
              <a:t>” plik do gita. (jakby `git </a:t>
            </a:r>
            <a:r>
              <a:rPr lang="pl-PL" sz="1800" dirty="0" err="1"/>
              <a:t>unadd</a:t>
            </a:r>
            <a:r>
              <a:rPr lang="pl-PL" sz="1800" dirty="0"/>
              <a:t> plik`)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dirty="0"/>
              <a:t>Można wskazać cały folder.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- powtórzenie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 </a:t>
            </a:r>
            <a:r>
              <a:rPr lang="pl-PL" sz="3100" i="1" dirty="0">
                <a:solidFill>
                  <a:srgbClr val="61A83F"/>
                </a:solidFill>
              </a:rPr>
              <a:t>plik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4567-3592-F249-A27D-3660CFA2D9CB}"/>
              </a:ext>
            </a:extLst>
          </p:cNvPr>
          <p:cNvSpPr txBox="1"/>
          <p:nvPr/>
        </p:nvSpPr>
        <p:spPr>
          <a:xfrm>
            <a:off x="838200" y="4144950"/>
            <a:ext cx="10515600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Nie cofa zmian. Jedynie sprawia, że git „zapomina” o nich.</a:t>
            </a:r>
            <a:r>
              <a:rPr lang="pl-PL" sz="2000" b="1" dirty="0">
                <a:solidFill>
                  <a:srgbClr val="61A83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67088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Cofa lokalnie o </a:t>
            </a:r>
            <a:r>
              <a:rPr lang="pl-PL" sz="1800" b="1" dirty="0">
                <a:solidFill>
                  <a:srgbClr val="0070C0"/>
                </a:solidFill>
              </a:rPr>
              <a:t>N</a:t>
            </a:r>
            <a:r>
              <a:rPr lang="pl-PL" sz="1800" dirty="0"/>
              <a:t> </a:t>
            </a:r>
            <a:r>
              <a:rPr lang="pl-PL" sz="1800" dirty="0" err="1"/>
              <a:t>commitów</a:t>
            </a:r>
            <a:r>
              <a:rPr lang="pl-PL" sz="1800" dirty="0"/>
              <a:t> w historii gita.</a:t>
            </a: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- powtórzenie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 </a:t>
            </a:r>
            <a:r>
              <a:rPr lang="pl-PL" sz="3100" i="1" dirty="0">
                <a:solidFill>
                  <a:srgbClr val="61A83F"/>
                </a:solidFill>
              </a:rPr>
              <a:t>HEAD~</a:t>
            </a:r>
            <a:r>
              <a:rPr lang="pl-PL" sz="3100" i="1" dirty="0">
                <a:solidFill>
                  <a:srgbClr val="0070C0"/>
                </a:solidFill>
              </a:rPr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4567-3592-F249-A27D-3660CFA2D9CB}"/>
              </a:ext>
            </a:extLst>
          </p:cNvPr>
          <p:cNvSpPr txBox="1"/>
          <p:nvPr/>
        </p:nvSpPr>
        <p:spPr>
          <a:xfrm>
            <a:off x="838200" y="4144950"/>
            <a:ext cx="10515600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Jeśli cofnie się dalej niż tylko lokalna historia może nie udać się zrobić </a:t>
            </a:r>
            <a:r>
              <a:rPr lang="pl-PL" sz="2000" b="1" dirty="0" err="1">
                <a:solidFill>
                  <a:schemeClr val="bg1"/>
                </a:solidFill>
              </a:rPr>
              <a:t>push</a:t>
            </a:r>
            <a:r>
              <a:rPr lang="pl-PL" sz="2000" b="1" dirty="0">
                <a:solidFill>
                  <a:schemeClr val="bg1"/>
                </a:solidFill>
              </a:rPr>
              <a:t>.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uzna, że lokalna wersja jest nieaktualna.</a:t>
            </a:r>
            <a:endParaRPr lang="pl-PL" sz="2000" b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8543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przenosi wszystkie nieśledzone zmiany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pop</a:t>
            </a:r>
            <a:r>
              <a:rPr lang="pl-PL" sz="1800" dirty="0"/>
              <a:t> – aplikuje zmiany ze schowka i usuwa je z listy zmian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0956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--</a:t>
            </a:r>
            <a:r>
              <a:rPr lang="pl-PL" sz="1800" b="1" dirty="0" err="1">
                <a:solidFill>
                  <a:schemeClr val="accent2"/>
                </a:solidFill>
              </a:rPr>
              <a:t>help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dokumentacja polecenia `</a:t>
            </a:r>
            <a:r>
              <a:rPr lang="pl-PL" sz="1800" dirty="0" err="1"/>
              <a:t>stash</a:t>
            </a:r>
            <a:r>
              <a:rPr lang="pl-PL" sz="1800" dirty="0"/>
              <a:t>`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apply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 - dokumentacja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2583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TODO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756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--</a:t>
            </a:r>
            <a:r>
              <a:rPr lang="pl-PL" sz="1800" b="1" dirty="0" err="1">
                <a:solidFill>
                  <a:schemeClr val="accent2"/>
                </a:solidFill>
              </a:rPr>
              <a:t>help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dokumentacja polecenia `</a:t>
            </a:r>
            <a:r>
              <a:rPr lang="pl-PL" sz="1800" dirty="0" err="1"/>
              <a:t>stash</a:t>
            </a:r>
            <a:r>
              <a:rPr lang="pl-PL" sz="1800" dirty="0"/>
              <a:t>`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apply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Tagowanie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tag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1032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47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Większe zadanie powtórzeniowe całego materiału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8067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38320587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16011</TotalTime>
  <Words>6411</Words>
  <Application>Microsoft Macintosh PowerPoint</Application>
  <PresentationFormat>Widescreen</PresentationFormat>
  <Paragraphs>892</Paragraphs>
  <Slides>92</Slides>
  <Notes>81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0" baseType="lpstr">
      <vt:lpstr>Calibri</vt:lpstr>
      <vt:lpstr>Galano Grotesque Medium</vt:lpstr>
      <vt:lpstr>Arial</vt:lpstr>
      <vt:lpstr>Wingdings</vt:lpstr>
      <vt:lpstr>Montserrat Light</vt:lpstr>
      <vt:lpstr>Century Gothic</vt:lpstr>
      <vt:lpstr>Galano Grotesque Light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Wprowadzenie</vt:lpstr>
      <vt:lpstr>Klonowanie zdalnego repozytorium polecenie: git clone</vt:lpstr>
      <vt:lpstr>Klonowanie zdalnego repozytorium polecenie: git clone</vt:lpstr>
      <vt:lpstr>Zadanie 5</vt:lpstr>
      <vt:lpstr>Zadanie 5 c.d.</vt:lpstr>
      <vt:lpstr>Praca z branchami</vt:lpstr>
      <vt:lpstr>Usuwanie plików ze staging area polecenie: git reset</vt:lpstr>
      <vt:lpstr>Usuwanie plików z repozytorium polecenie: git rm</vt:lpstr>
      <vt:lpstr>Przenoszenie plików polecenie: git mv</vt:lpstr>
      <vt:lpstr>Zadanie 6</vt:lpstr>
      <vt:lpstr>Pobranie zmian ze zdalnego repozytorium polecenie: git pull</vt:lpstr>
      <vt:lpstr>Scalanie gałęzi do mastera polecenie: git merge</vt:lpstr>
      <vt:lpstr>Wysłanie zmian do repozytorium polecenie: git push</vt:lpstr>
      <vt:lpstr>Zadanie 7</vt:lpstr>
      <vt:lpstr>Praca z branchami</vt:lpstr>
      <vt:lpstr>Zadanie 8</vt:lpstr>
      <vt:lpstr>Zadanie 8</vt:lpstr>
      <vt:lpstr>Rozwiązywanie konfliktów</vt:lpstr>
      <vt:lpstr>Zapamiętanie danych uwierzytelniających konfiguracja loginu i hasła</vt:lpstr>
      <vt:lpstr>Zadanie 1</vt:lpstr>
      <vt:lpstr>Zadanie 1 c.d.</vt:lpstr>
      <vt:lpstr>Konflikty polecenie: git push</vt:lpstr>
      <vt:lpstr>Konflikty polecenie: git pull</vt:lpstr>
      <vt:lpstr>Konflikty polecenie: git diff </vt:lpstr>
      <vt:lpstr>Konflikty polecenie: git blame</vt:lpstr>
      <vt:lpstr>Zadanie 2</vt:lpstr>
      <vt:lpstr>Konflikty polecenie: git mergetool</vt:lpstr>
      <vt:lpstr>Zadanie 3</vt:lpstr>
      <vt:lpstr>Edycja pliku na branchu</vt:lpstr>
      <vt:lpstr>add, commit, push (--set-upstream)</vt:lpstr>
      <vt:lpstr>Tworzenie merge requesta</vt:lpstr>
      <vt:lpstr>Merge request</vt:lpstr>
      <vt:lpstr>Mikołajkowe laborki 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1</vt:lpstr>
      <vt:lpstr>Zadanie 1b</vt:lpstr>
      <vt:lpstr>Choinka – popraw ją!</vt:lpstr>
      <vt:lpstr>Cofanie niedodanych zmian polecenie: git checkout</vt:lpstr>
      <vt:lpstr>Odrzucone prezenty!</vt:lpstr>
      <vt:lpstr>Cofanie dodania polecenie: git unadd</vt:lpstr>
      <vt:lpstr>Cofanie dodania polecenie: git reset</vt:lpstr>
      <vt:lpstr>Historia commitów</vt:lpstr>
      <vt:lpstr>Cofanie lokalnego commita polecenie: git reset HEAD</vt:lpstr>
      <vt:lpstr>Cofanie - powtórzenie polecenia: git checkout</vt:lpstr>
      <vt:lpstr>Cofanie - powtórzenie polecenia: git reset plik</vt:lpstr>
      <vt:lpstr>Cofanie - powtórzenie polecenia: git reset HEAD~N</vt:lpstr>
      <vt:lpstr>Stashowanie plików polecenie: git stash</vt:lpstr>
      <vt:lpstr>Stashowanie plików polecenie: git stash</vt:lpstr>
      <vt:lpstr>Stashowanie plików - dokumentacja polecenie: git stash</vt:lpstr>
      <vt:lpstr>Zadanie 3</vt:lpstr>
      <vt:lpstr>Tagowanie polecenie: git tag</vt:lpstr>
      <vt:lpstr>Zadanie 2</vt:lpstr>
      <vt:lpstr>Zadanie 3</vt:lpstr>
      <vt:lpstr>Pobranie zmian ze zdalnego repo polecenie: git fetch</vt:lpstr>
      <vt:lpstr>Zadanie x</vt:lpstr>
      <vt:lpstr>”Czyste” repozytorium polecenie: git init / git clone --bare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Patryk Jar</cp:lastModifiedBy>
  <cp:revision>295</cp:revision>
  <dcterms:created xsi:type="dcterms:W3CDTF">2019-11-06T13:29:35Z</dcterms:created>
  <dcterms:modified xsi:type="dcterms:W3CDTF">2019-12-05T23:37:51Z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